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sldIdLst>
    <p:sldId id="256" r:id="rId2"/>
    <p:sldId id="268" r:id="rId3"/>
    <p:sldId id="272" r:id="rId4"/>
    <p:sldId id="258" r:id="rId5"/>
    <p:sldId id="267" r:id="rId6"/>
    <p:sldId id="261" r:id="rId7"/>
    <p:sldId id="266" r:id="rId8"/>
    <p:sldId id="263" r:id="rId9"/>
    <p:sldId id="264" r:id="rId10"/>
    <p:sldId id="269" r:id="rId11"/>
    <p:sldId id="265" r:id="rId12"/>
    <p:sldId id="260"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da akkineni" userId="f902d13f10ca8389" providerId="LiveId" clId="{BD1AAAC5-A5F7-43A9-8DD9-E7FEAED833D8}"/>
    <pc:docChg chg="undo custSel modSld">
      <pc:chgData name="sarada akkineni" userId="f902d13f10ca8389" providerId="LiveId" clId="{BD1AAAC5-A5F7-43A9-8DD9-E7FEAED833D8}" dt="2017-09-10T22:38:54.658" v="109" actId="20577"/>
      <pc:docMkLst>
        <pc:docMk/>
      </pc:docMkLst>
      <pc:sldChg chg="modSp">
        <pc:chgData name="sarada akkineni" userId="f902d13f10ca8389" providerId="LiveId" clId="{BD1AAAC5-A5F7-43A9-8DD9-E7FEAED833D8}" dt="2017-09-10T22:38:02.936" v="66" actId="20577"/>
        <pc:sldMkLst>
          <pc:docMk/>
          <pc:sldMk cId="3507763167" sldId="264"/>
        </pc:sldMkLst>
        <pc:spChg chg="mod">
          <ac:chgData name="sarada akkineni" userId="f902d13f10ca8389" providerId="LiveId" clId="{BD1AAAC5-A5F7-43A9-8DD9-E7FEAED833D8}" dt="2017-09-10T22:38:02.936" v="66" actId="20577"/>
          <ac:spMkLst>
            <pc:docMk/>
            <pc:sldMk cId="3507763167" sldId="264"/>
            <ac:spMk id="3" creationId="{00000000-0000-0000-0000-000000000000}"/>
          </ac:spMkLst>
        </pc:spChg>
      </pc:sldChg>
      <pc:sldChg chg="modSp">
        <pc:chgData name="sarada akkineni" userId="f902d13f10ca8389" providerId="LiveId" clId="{BD1AAAC5-A5F7-43A9-8DD9-E7FEAED833D8}" dt="2017-09-10T22:22:07.012" v="14" actId="27636"/>
        <pc:sldMkLst>
          <pc:docMk/>
          <pc:sldMk cId="3225862044" sldId="268"/>
        </pc:sldMkLst>
        <pc:spChg chg="mod">
          <ac:chgData name="sarada akkineni" userId="f902d13f10ca8389" providerId="LiveId" clId="{BD1AAAC5-A5F7-43A9-8DD9-E7FEAED833D8}" dt="2017-09-10T22:22:07.012" v="14" actId="27636"/>
          <ac:spMkLst>
            <pc:docMk/>
            <pc:sldMk cId="3225862044" sldId="268"/>
            <ac:spMk id="3" creationId="{00000000-0000-0000-0000-000000000000}"/>
          </ac:spMkLst>
        </pc:spChg>
      </pc:sldChg>
      <pc:sldChg chg="modSp">
        <pc:chgData name="sarada akkineni" userId="f902d13f10ca8389" providerId="LiveId" clId="{BD1AAAC5-A5F7-43A9-8DD9-E7FEAED833D8}" dt="2017-09-10T22:38:54.658" v="109" actId="20577"/>
        <pc:sldMkLst>
          <pc:docMk/>
          <pc:sldMk cId="97191503" sldId="270"/>
        </pc:sldMkLst>
        <pc:spChg chg="mod">
          <ac:chgData name="sarada akkineni" userId="f902d13f10ca8389" providerId="LiveId" clId="{BD1AAAC5-A5F7-43A9-8DD9-E7FEAED833D8}" dt="2017-09-10T22:38:54.658" v="109" actId="20577"/>
          <ac:spMkLst>
            <pc:docMk/>
            <pc:sldMk cId="97191503" sldId="270"/>
            <ac:spMk id="3" creationId="{00000000-0000-0000-0000-000000000000}"/>
          </ac:spMkLst>
        </pc:spChg>
      </pc:sldChg>
      <pc:sldChg chg="modSp">
        <pc:chgData name="sarada akkineni" userId="f902d13f10ca8389" providerId="LiveId" clId="{BD1AAAC5-A5F7-43A9-8DD9-E7FEAED833D8}" dt="2017-09-10T22:34:47.116" v="62" actId="27636"/>
        <pc:sldMkLst>
          <pc:docMk/>
          <pc:sldMk cId="1607007832" sldId="272"/>
        </pc:sldMkLst>
        <pc:spChg chg="mod">
          <ac:chgData name="sarada akkineni" userId="f902d13f10ca8389" providerId="LiveId" clId="{BD1AAAC5-A5F7-43A9-8DD9-E7FEAED833D8}" dt="2017-09-10T22:34:47.116" v="62" actId="27636"/>
          <ac:spMkLst>
            <pc:docMk/>
            <pc:sldMk cId="1607007832" sldId="272"/>
            <ac:spMk id="3" creationId="{DA5DA12A-1276-4024-BDAD-10BA63B56D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7D0065BE-0657-4A47-90AD-C21C55E16B19}" type="datetime4">
              <a:rPr lang="en-US" smtClean="0"/>
              <a:pPr/>
              <a:t>September 11,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September 11,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DC7EAB0C-2220-4D0E-A0DD-DB7FA0F742F4}" type="datetime4">
              <a:rPr lang="en-US" smtClean="0"/>
              <a:pPr/>
              <a:t>September 11, 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E3416D63-31BF-4B94-B6C5-E20B2C63F515}" type="datetime4">
              <a:rPr lang="en-US" smtClean="0"/>
              <a:pPr/>
              <a:t>September 11,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2B1B13E-D5AF-485E-81A1-82A140076526}" type="datetime4">
              <a:rPr lang="en-US" smtClean="0"/>
              <a:pPr/>
              <a:t>September 11, 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a:t>Drag picture to placeholder or click icon to add</a:t>
            </a:r>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16C3AA4-67BE-44F7-809A-3582401494AF}" type="datetime4">
              <a:rPr lang="en-US" smtClean="0"/>
              <a:pPr/>
              <a:t>September 11,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5172EEB-1769-4776-AD69-E7C1260563EB}" type="datetime4">
              <a:rPr lang="en-US" smtClean="0"/>
              <a:pPr/>
              <a:t>September 11,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2B1B13E-D5AF-485E-81A1-82A140076526}" type="datetime4">
              <a:rPr lang="en-US" smtClean="0"/>
              <a:pPr/>
              <a:t>September 11, 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47BB8AF-C16A-4836-A92D-61834B5F0BA5}" type="datetime4">
              <a:rPr lang="en-US" smtClean="0"/>
              <a:pPr/>
              <a:t>September 11,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47D2193-4505-4A75-99BB-880C6989A757}" type="datetime4">
              <a:rPr lang="en-US" smtClean="0"/>
              <a:pPr/>
              <a:t>September 11, 2017</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754ED01-E2A0-4C1E-8E21-014B99041579}"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113A18F4-33C3-445B-924C-31108C51719C}" type="datetime4">
              <a:rPr lang="en-US" smtClean="0"/>
              <a:pPr/>
              <a:t>September 11,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3AF7543A-E259-478F-9E0D-57BA40E442B7}" type="datetime4">
              <a:rPr lang="en-US" smtClean="0"/>
              <a:pPr/>
              <a:t>September 11,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2B1B13E-D5AF-485E-81A1-82A140076526}" type="datetime4">
              <a:rPr lang="en-US" smtClean="0"/>
              <a:pPr/>
              <a:t>September 11, 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2B1B13E-D5AF-485E-81A1-82A140076526}" type="datetime4">
              <a:rPr lang="en-US" smtClean="0"/>
              <a:pPr/>
              <a:t>September 11, 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2B1B13E-D5AF-485E-81A1-82A140076526}" type="datetime4">
              <a:rPr lang="en-US" smtClean="0"/>
              <a:pPr/>
              <a:t>September 11, 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1EFB012D-77A1-44B0-BB26-329BA1EE55C9}" type="datetime4">
              <a:rPr lang="en-US" smtClean="0"/>
              <a:pPr/>
              <a:t>September 11,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2B1B13E-D5AF-485E-81A1-82A140076526}" type="datetime4">
              <a:rPr lang="en-US" smtClean="0"/>
              <a:pPr/>
              <a:t>September 11, 2017</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lwsd.org/school/rosaparks/ForParents/Pages/Volunteer.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villanen@gmail.com" TargetMode="External"/><Relationship Id="rId2" Type="http://schemas.openxmlformats.org/officeDocument/2006/relationships/hyperlink" Target="mailto:lindseym@gmail.com" TargetMode="External"/><Relationship Id="rId1" Type="http://schemas.openxmlformats.org/officeDocument/2006/relationships/slideLayout" Target="../slideLayouts/slideLayout2.xml"/><Relationship Id="rId4" Type="http://schemas.openxmlformats.org/officeDocument/2006/relationships/hyperlink" Target="mailto:sarada.akkineni@gmail.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STEM Adventures</a:t>
            </a:r>
            <a:br>
              <a:rPr lang="en-US" dirty="0">
                <a:solidFill>
                  <a:schemeClr val="tx1"/>
                </a:solidFill>
              </a:rPr>
            </a:br>
            <a:r>
              <a:rPr lang="en-US" dirty="0">
                <a:solidFill>
                  <a:srgbClr val="FFFFFF"/>
                </a:solidFill>
                <a:latin typeface="Calisto MT"/>
              </a:rPr>
              <a:t>2017-18</a:t>
            </a:r>
            <a:endParaRPr lang="en-US" dirty="0">
              <a:solidFill>
                <a:schemeClr val="tx1"/>
              </a:solidFill>
            </a:endParaRPr>
          </a:p>
        </p:txBody>
      </p:sp>
      <p:sp>
        <p:nvSpPr>
          <p:cNvPr id="3" name="Subtitle 2"/>
          <p:cNvSpPr>
            <a:spLocks noGrp="1"/>
          </p:cNvSpPr>
          <p:nvPr>
            <p:ph type="subTitle" idx="1"/>
          </p:nvPr>
        </p:nvSpPr>
        <p:spPr/>
        <p:txBody>
          <a:bodyPr vert="horz" lIns="91440" tIns="0" rIns="91440" bIns="0" rtlCol="0" anchor="t">
            <a:normAutofit/>
          </a:bodyPr>
          <a:lstStyle/>
          <a:p>
            <a:r>
              <a:rPr lang="en-US" sz="2000" dirty="0"/>
              <a:t>General meeting September 19th, 2017</a:t>
            </a:r>
            <a:endParaRPr lang="en-US" sz="2000" dirty="0">
              <a:solidFill>
                <a:schemeClr val="tx1"/>
              </a:solidFill>
            </a:endParaRPr>
          </a:p>
        </p:txBody>
      </p:sp>
    </p:spTree>
    <p:extLst>
      <p:ext uri="{BB962C8B-B14F-4D97-AF65-F5344CB8AC3E}">
        <p14:creationId xmlns:p14="http://schemas.microsoft.com/office/powerpoint/2010/main" val="1442227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I take a game home?</a:t>
            </a:r>
          </a:p>
        </p:txBody>
      </p:sp>
      <p:sp>
        <p:nvSpPr>
          <p:cNvPr id="3" name="Content Placeholder 2"/>
          <p:cNvSpPr>
            <a:spLocks noGrp="1"/>
          </p:cNvSpPr>
          <p:nvPr>
            <p:ph idx="1"/>
          </p:nvPr>
        </p:nvSpPr>
        <p:spPr>
          <a:xfrm>
            <a:off x="739775" y="2275710"/>
            <a:ext cx="7662864" cy="3761554"/>
          </a:xfrm>
        </p:spPr>
        <p:txBody>
          <a:bodyPr>
            <a:normAutofit fontScale="92500"/>
          </a:bodyPr>
          <a:lstStyle/>
          <a:p>
            <a:pPr marL="0" lvl="0" indent="0" algn="just">
              <a:buNone/>
            </a:pPr>
            <a:r>
              <a:rPr lang="en-US" sz="2400" dirty="0"/>
              <a:t>There is a </a:t>
            </a:r>
            <a:r>
              <a:rPr lang="en-US" sz="2400" i="1" dirty="0">
                <a:solidFill>
                  <a:srgbClr val="FF6600"/>
                </a:solidFill>
              </a:rPr>
              <a:t>Check Out Log</a:t>
            </a:r>
            <a:r>
              <a:rPr lang="en-US" sz="2400" dirty="0">
                <a:solidFill>
                  <a:srgbClr val="FF6600"/>
                </a:solidFill>
              </a:rPr>
              <a:t> </a:t>
            </a:r>
            <a:r>
              <a:rPr lang="en-US" sz="2400" dirty="0"/>
              <a:t>posted outside each cabinet. To borrow a game for the night or a weekend, sign up your name, the title of the game and your phone number.</a:t>
            </a:r>
          </a:p>
          <a:p>
            <a:pPr marL="0" lvl="0" indent="0" algn="just">
              <a:buNone/>
            </a:pPr>
            <a:r>
              <a:rPr lang="en-US" sz="2400" dirty="0"/>
              <a:t>Check out games </a:t>
            </a:r>
            <a:r>
              <a:rPr lang="en-US" sz="2400" dirty="0">
                <a:solidFill>
                  <a:srgbClr val="F96A1B"/>
                </a:solidFill>
              </a:rPr>
              <a:t>AFTER 3pm </a:t>
            </a:r>
            <a:r>
              <a:rPr lang="en-US" sz="2400" dirty="0"/>
              <a:t>and return then </a:t>
            </a:r>
            <a:r>
              <a:rPr lang="en-US" sz="2400" dirty="0">
                <a:solidFill>
                  <a:srgbClr val="F96A1B"/>
                </a:solidFill>
              </a:rPr>
              <a:t>BEFORE 8.15am</a:t>
            </a:r>
            <a:r>
              <a:rPr lang="en-US" sz="2400" dirty="0"/>
              <a:t>. When returning games, please verify on the calendar that no one had the game reserved and may be waiting for it.</a:t>
            </a:r>
          </a:p>
          <a:p>
            <a:pPr marL="0" lvl="0" indent="0" algn="just">
              <a:buNone/>
            </a:pPr>
            <a:r>
              <a:rPr lang="en-US" sz="2400" dirty="0"/>
              <a:t>-     All games </a:t>
            </a:r>
            <a:r>
              <a:rPr lang="en-US" sz="2400" b="1" i="1" dirty="0"/>
              <a:t>must be</a:t>
            </a:r>
            <a:r>
              <a:rPr lang="en-US" sz="2400" b="1" dirty="0"/>
              <a:t> </a:t>
            </a:r>
            <a:r>
              <a:rPr lang="en-US" sz="2400" dirty="0"/>
              <a:t>at school during school hours.</a:t>
            </a:r>
          </a:p>
          <a:p>
            <a:pPr marL="0" lvl="0" indent="0" algn="just">
              <a:buNone/>
            </a:pPr>
            <a:r>
              <a:rPr lang="en-US" sz="2400" i="1" dirty="0"/>
              <a:t>-     </a:t>
            </a:r>
            <a:r>
              <a:rPr lang="en-US" sz="2400" b="1" i="1" dirty="0"/>
              <a:t>No student</a:t>
            </a:r>
            <a:r>
              <a:rPr lang="en-US" sz="2400" b="1" dirty="0"/>
              <a:t> </a:t>
            </a:r>
            <a:r>
              <a:rPr lang="en-US" sz="2400" dirty="0"/>
              <a:t>is allowed to check out a game for you.</a:t>
            </a:r>
          </a:p>
          <a:p>
            <a:endParaRPr lang="en-US" dirty="0"/>
          </a:p>
        </p:txBody>
      </p:sp>
    </p:spTree>
    <p:extLst>
      <p:ext uri="{BB962C8B-B14F-4D97-AF65-F5344CB8AC3E}">
        <p14:creationId xmlns:p14="http://schemas.microsoft.com/office/powerpoint/2010/main" val="313016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next?</a:t>
            </a:r>
          </a:p>
        </p:txBody>
      </p:sp>
      <p:sp>
        <p:nvSpPr>
          <p:cNvPr id="3" name="Content Placeholder 2"/>
          <p:cNvSpPr>
            <a:spLocks noGrp="1"/>
          </p:cNvSpPr>
          <p:nvPr>
            <p:ph idx="1"/>
          </p:nvPr>
        </p:nvSpPr>
        <p:spPr>
          <a:xfrm>
            <a:off x="822960" y="2310992"/>
            <a:ext cx="7799758" cy="4128031"/>
          </a:xfrm>
        </p:spPr>
        <p:txBody>
          <a:bodyPr vert="horz" lIns="91440" tIns="45720" rIns="91440" bIns="45720" rtlCol="0" anchor="t">
            <a:normAutofit/>
          </a:bodyPr>
          <a:lstStyle/>
          <a:p>
            <a:pPr algn="just"/>
            <a:r>
              <a:rPr lang="en-US" sz="2400" b="0" dirty="0"/>
              <a:t>Select </a:t>
            </a:r>
            <a:r>
              <a:rPr lang="en-US" sz="2400" b="0" dirty="0">
                <a:solidFill>
                  <a:srgbClr val="FF6600"/>
                </a:solidFill>
              </a:rPr>
              <a:t>a Classroom Coordinator</a:t>
            </a:r>
            <a:r>
              <a:rPr lang="en-US" sz="2400" dirty="0">
                <a:solidFill>
                  <a:srgbClr val="FF6600"/>
                </a:solidFill>
              </a:rPr>
              <a:t>/Lead</a:t>
            </a:r>
            <a:r>
              <a:rPr lang="en-US" sz="2400" b="0" dirty="0">
                <a:solidFill>
                  <a:srgbClr val="FF6600"/>
                </a:solidFill>
              </a:rPr>
              <a:t> </a:t>
            </a:r>
            <a:r>
              <a:rPr lang="en-US" sz="2400" b="0" dirty="0"/>
              <a:t>for your class.</a:t>
            </a:r>
            <a:endParaRPr lang="en-US" sz="2400" b="0" dirty="0">
              <a:solidFill>
                <a:schemeClr val="tx1"/>
              </a:solidFill>
            </a:endParaRPr>
          </a:p>
          <a:p>
            <a:pPr algn="just"/>
            <a:r>
              <a:rPr lang="en-US" sz="2400" b="0" dirty="0"/>
              <a:t>Schedule SA sessions for your class (</a:t>
            </a:r>
            <a:r>
              <a:rPr lang="en-US" sz="2400" b="0" i="1" dirty="0"/>
              <a:t>until first week of June</a:t>
            </a:r>
            <a:r>
              <a:rPr lang="en-US" sz="2400" b="0" dirty="0"/>
              <a:t>).</a:t>
            </a:r>
            <a:endParaRPr lang="en-US" sz="2400" b="0" dirty="0">
              <a:solidFill>
                <a:schemeClr val="tx1"/>
              </a:solidFill>
            </a:endParaRPr>
          </a:p>
          <a:p>
            <a:pPr algn="just"/>
            <a:r>
              <a:rPr lang="en-US" sz="2400" dirty="0"/>
              <a:t>Check </a:t>
            </a:r>
            <a:r>
              <a:rPr lang="en-US" sz="2400" i="1" dirty="0"/>
              <a:t>the calendar in your shared space</a:t>
            </a:r>
            <a:r>
              <a:rPr lang="en-US" sz="2400" dirty="0"/>
              <a:t> and write your SA session for the entire year.</a:t>
            </a:r>
            <a:endParaRPr lang="en-US" sz="2400" dirty="0">
              <a:solidFill>
                <a:schemeClr val="tx1"/>
              </a:solidFill>
            </a:endParaRPr>
          </a:p>
          <a:p>
            <a:pPr algn="just"/>
            <a:r>
              <a:rPr lang="en-US" sz="2400" b="0" dirty="0"/>
              <a:t>SBA testing</a:t>
            </a:r>
            <a:r>
              <a:rPr lang="en-US" sz="2400" dirty="0">
                <a:solidFill>
                  <a:srgbClr val="595959"/>
                </a:solidFill>
              </a:rPr>
              <a:t>/Book Fair possible cancellations </a:t>
            </a:r>
            <a:endParaRPr lang="en-US" sz="2400" b="0" dirty="0">
              <a:solidFill>
                <a:schemeClr val="tx1"/>
              </a:solidFill>
            </a:endParaRPr>
          </a:p>
        </p:txBody>
      </p:sp>
    </p:spTree>
    <p:extLst>
      <p:ext uri="{BB962C8B-B14F-4D97-AF65-F5344CB8AC3E}">
        <p14:creationId xmlns:p14="http://schemas.microsoft.com/office/powerpoint/2010/main" val="1700787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status</a:t>
            </a:r>
          </a:p>
        </p:txBody>
      </p:sp>
      <p:sp>
        <p:nvSpPr>
          <p:cNvPr id="3" name="Content Placeholder 2"/>
          <p:cNvSpPr>
            <a:spLocks noGrp="1"/>
          </p:cNvSpPr>
          <p:nvPr>
            <p:ph idx="1"/>
          </p:nvPr>
        </p:nvSpPr>
        <p:spPr>
          <a:xfrm>
            <a:off x="822960" y="2699096"/>
            <a:ext cx="8029378" cy="3316539"/>
          </a:xfrm>
        </p:spPr>
        <p:txBody>
          <a:bodyPr>
            <a:normAutofit/>
          </a:bodyPr>
          <a:lstStyle/>
          <a:p>
            <a:pPr marL="0" algn="just"/>
            <a:r>
              <a:rPr lang="en-US" sz="2400" dirty="0"/>
              <a:t>You MUST be registered and approved with LWSD before you can volunteer. If you haven’t done it already, or if it has been more than two years since last time, please do it now!</a:t>
            </a:r>
            <a:endParaRPr lang="en-US" sz="2000" dirty="0"/>
          </a:p>
          <a:p>
            <a:pPr marL="0"/>
            <a:r>
              <a:rPr lang="en-US" sz="2400" dirty="0"/>
              <a:t>Please, visit the school website at </a:t>
            </a:r>
          </a:p>
          <a:p>
            <a:pPr marL="0" indent="0">
              <a:buNone/>
            </a:pPr>
            <a:r>
              <a:rPr lang="en-US" sz="2000" u="sng" dirty="0">
                <a:hlinkClick r:id="rId2"/>
              </a:rPr>
              <a:t>http://www.lwsd.org/school/rosaparks/ForParents/Pages/Volunteer.asp</a:t>
            </a:r>
            <a:r>
              <a:rPr lang="en-US" sz="2000" dirty="0"/>
              <a:t>.</a:t>
            </a:r>
          </a:p>
          <a:p>
            <a:endParaRPr lang="en-US" dirty="0"/>
          </a:p>
        </p:txBody>
      </p:sp>
    </p:spTree>
    <p:extLst>
      <p:ext uri="{BB962C8B-B14F-4D97-AF65-F5344CB8AC3E}">
        <p14:creationId xmlns:p14="http://schemas.microsoft.com/office/powerpoint/2010/main" val="64961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but not least</a:t>
            </a:r>
          </a:p>
        </p:txBody>
      </p:sp>
      <p:sp>
        <p:nvSpPr>
          <p:cNvPr id="3" name="Content Placeholder 2"/>
          <p:cNvSpPr>
            <a:spLocks noGrp="1"/>
          </p:cNvSpPr>
          <p:nvPr>
            <p:ph idx="1"/>
          </p:nvPr>
        </p:nvSpPr>
        <p:spPr>
          <a:xfrm>
            <a:off x="739775" y="2381556"/>
            <a:ext cx="7662864" cy="4401799"/>
          </a:xfrm>
        </p:spPr>
        <p:txBody>
          <a:bodyPr vert="horz" lIns="91440" tIns="45720" rIns="91440" bIns="45720" rtlCol="0" anchor="t">
            <a:normAutofit/>
          </a:bodyPr>
          <a:lstStyle/>
          <a:p>
            <a:pPr marL="0" indent="0" algn="just">
              <a:buNone/>
            </a:pPr>
            <a:endParaRPr lang="en-US" sz="2400" dirty="0">
              <a:solidFill>
                <a:srgbClr val="000000"/>
              </a:solidFill>
            </a:endParaRPr>
          </a:p>
          <a:p>
            <a:pPr marL="0" lvl="0" indent="0">
              <a:spcBef>
                <a:spcPts val="600"/>
              </a:spcBef>
            </a:pPr>
            <a:r>
              <a:rPr lang="en-US" sz="2400" dirty="0"/>
              <a:t> For any questions, problems or suggestions, always feel free to contact</a:t>
            </a:r>
            <a:endParaRPr lang="en-US" sz="2400" dirty="0">
              <a:solidFill>
                <a:schemeClr val="tx1"/>
              </a:solidFill>
            </a:endParaRPr>
          </a:p>
          <a:p>
            <a:pPr marL="0" lvl="0" indent="0">
              <a:spcBef>
                <a:spcPts val="600"/>
              </a:spcBef>
              <a:buNone/>
            </a:pPr>
            <a:r>
              <a:rPr lang="en-US" sz="2400" i="1" dirty="0">
                <a:solidFill>
                  <a:srgbClr val="E29F1D"/>
                </a:solidFill>
                <a:latin typeface="Calisto MT" charset="0"/>
              </a:rPr>
              <a:t>Lindsey</a:t>
            </a:r>
            <a:r>
              <a:rPr lang="en-US" sz="2400" dirty="0">
                <a:solidFill>
                  <a:srgbClr val="595959"/>
                </a:solidFill>
                <a:latin typeface="Calisto MT" charset="0"/>
              </a:rPr>
              <a:t> </a:t>
            </a:r>
            <a:r>
              <a:rPr lang="en-US" sz="2400" dirty="0"/>
              <a:t>(</a:t>
            </a:r>
            <a:r>
              <a:rPr lang="en-US" sz="2400" dirty="0">
                <a:hlinkClick r:id="rId2"/>
              </a:rPr>
              <a:t>lindseym@gmail.com</a:t>
            </a:r>
            <a:r>
              <a:rPr lang="en-US" sz="2400" dirty="0"/>
              <a:t>) and</a:t>
            </a:r>
            <a:endParaRPr lang="en-US" sz="2400" dirty="0">
              <a:solidFill>
                <a:schemeClr val="tx1"/>
              </a:solidFill>
            </a:endParaRPr>
          </a:p>
          <a:p>
            <a:pPr marL="0" lvl="0" indent="0">
              <a:spcBef>
                <a:spcPts val="600"/>
              </a:spcBef>
              <a:buNone/>
            </a:pPr>
            <a:r>
              <a:rPr lang="en-US" sz="2400" i="1" dirty="0">
                <a:solidFill>
                  <a:srgbClr val="E29F1D"/>
                </a:solidFill>
              </a:rPr>
              <a:t>Sanna</a:t>
            </a:r>
            <a:r>
              <a:rPr lang="en-US" sz="2400" dirty="0">
                <a:solidFill>
                  <a:srgbClr val="595959"/>
                </a:solidFill>
              </a:rPr>
              <a:t> </a:t>
            </a:r>
            <a:r>
              <a:rPr lang="en-US" sz="2400" dirty="0"/>
              <a:t>(</a:t>
            </a:r>
            <a:r>
              <a:rPr lang="en-US" sz="2400" dirty="0">
                <a:hlinkClick r:id="rId3"/>
              </a:rPr>
              <a:t>svillanen@gmail.com</a:t>
            </a:r>
            <a:r>
              <a:rPr lang="en-US" sz="2400" dirty="0"/>
              <a:t>)</a:t>
            </a:r>
          </a:p>
          <a:p>
            <a:pPr marL="0" indent="0">
              <a:spcBef>
                <a:spcPts val="600"/>
              </a:spcBef>
              <a:buNone/>
            </a:pPr>
            <a:r>
              <a:rPr lang="en-US" sz="2400" i="1" dirty="0">
                <a:solidFill>
                  <a:srgbClr val="E29F1D"/>
                </a:solidFill>
              </a:rPr>
              <a:t>Sarada</a:t>
            </a:r>
            <a:r>
              <a:rPr lang="en-US" sz="2400" dirty="0">
                <a:solidFill>
                  <a:schemeClr val="tx1"/>
                </a:solidFill>
              </a:rPr>
              <a:t> (</a:t>
            </a:r>
            <a:r>
              <a:rPr lang="en-US" sz="2400" dirty="0">
                <a:solidFill>
                  <a:schemeClr val="tx1"/>
                </a:solidFill>
                <a:hlinkClick r:id="rId4"/>
              </a:rPr>
              <a:t>sarada.akkineni@gmail.com</a:t>
            </a:r>
            <a:r>
              <a:rPr lang="en-US" sz="2400" dirty="0">
                <a:solidFill>
                  <a:schemeClr val="tx1"/>
                </a:solidFill>
              </a:rPr>
              <a:t>)</a:t>
            </a:r>
          </a:p>
        </p:txBody>
      </p:sp>
    </p:spTree>
    <p:extLst>
      <p:ext uri="{BB962C8B-B14F-4D97-AF65-F5344CB8AC3E}">
        <p14:creationId xmlns:p14="http://schemas.microsoft.com/office/powerpoint/2010/main" val="97191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39775" y="3466011"/>
            <a:ext cx="7662864" cy="2571252"/>
          </a:xfrm>
        </p:spPr>
        <p:txBody>
          <a:bodyPr vert="horz" lIns="91440" tIns="45720" rIns="91440" bIns="45720" rtlCol="0" anchor="t">
            <a:normAutofit/>
          </a:bodyPr>
          <a:lstStyle/>
          <a:p>
            <a:pPr marL="0" indent="0" algn="ctr">
              <a:buNone/>
            </a:pPr>
            <a:r>
              <a:rPr lang="en-US" sz="4400" i="1" dirty="0">
                <a:solidFill>
                  <a:srgbClr val="465466"/>
                </a:solidFill>
                <a:latin typeface="Calisto MT"/>
                <a:cs typeface="Handwriting - Dakota"/>
              </a:rPr>
              <a:t>Thanks for volunteering!</a:t>
            </a:r>
            <a:endParaRPr lang="en-US" dirty="0"/>
          </a:p>
        </p:txBody>
      </p:sp>
    </p:spTree>
    <p:extLst>
      <p:ext uri="{BB962C8B-B14F-4D97-AF65-F5344CB8AC3E}">
        <p14:creationId xmlns:p14="http://schemas.microsoft.com/office/powerpoint/2010/main" val="250657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STEM Adventures?</a:t>
            </a:r>
          </a:p>
        </p:txBody>
      </p:sp>
      <p:sp>
        <p:nvSpPr>
          <p:cNvPr id="3" name="Content Placeholder 2"/>
          <p:cNvSpPr>
            <a:spLocks noGrp="1"/>
          </p:cNvSpPr>
          <p:nvPr>
            <p:ph idx="1"/>
          </p:nvPr>
        </p:nvSpPr>
        <p:spPr>
          <a:xfrm>
            <a:off x="739775" y="2399198"/>
            <a:ext cx="7662864" cy="3638066"/>
          </a:xfrm>
        </p:spPr>
        <p:txBody>
          <a:bodyPr>
            <a:normAutofit lnSpcReduction="10000"/>
          </a:bodyPr>
          <a:lstStyle/>
          <a:p>
            <a:pPr algn="just"/>
            <a:r>
              <a:rPr lang="en-US" sz="2400" dirty="0"/>
              <a:t>STEM Adventures (SA) is a </a:t>
            </a:r>
            <a:r>
              <a:rPr lang="en-US" dirty="0"/>
              <a:t>PTSA sponsored</a:t>
            </a:r>
            <a:r>
              <a:rPr lang="en-US" sz="2400" dirty="0"/>
              <a:t> STEM (</a:t>
            </a:r>
            <a:r>
              <a:rPr lang="en-US" dirty="0"/>
              <a:t>science, technology, engineering and math</a:t>
            </a:r>
            <a:r>
              <a:rPr lang="en-US" sz="2400" dirty="0"/>
              <a:t>) program that supports the curriculum taught at Rosa Parks. </a:t>
            </a:r>
          </a:p>
          <a:p>
            <a:pPr algn="just"/>
            <a:r>
              <a:rPr lang="en-US" dirty="0"/>
              <a:t>During the school day, students work in small groups with parent volunteers using a variety of </a:t>
            </a:r>
            <a:r>
              <a:rPr lang="en-US" sz="2400" dirty="0"/>
              <a:t>STEM games and activities that enrich the skills taught in the classroom</a:t>
            </a:r>
          </a:p>
          <a:p>
            <a:r>
              <a:rPr lang="en-US" dirty="0"/>
              <a:t>The goal of the program is to encourage our students understanding of STEM beyond arithmetic while experiencing that </a:t>
            </a:r>
            <a:r>
              <a:rPr lang="en-US" b="1" i="1" dirty="0"/>
              <a:t>STEM Is Fun!</a:t>
            </a:r>
            <a:endParaRPr lang="en-US" dirty="0"/>
          </a:p>
        </p:txBody>
      </p:sp>
    </p:spTree>
    <p:extLst>
      <p:ext uri="{BB962C8B-B14F-4D97-AF65-F5344CB8AC3E}">
        <p14:creationId xmlns:p14="http://schemas.microsoft.com/office/powerpoint/2010/main" val="322586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3F862-41F6-4C2B-BDD5-88C3514E3FFD}"/>
              </a:ext>
            </a:extLst>
          </p:cNvPr>
          <p:cNvSpPr>
            <a:spLocks noGrp="1"/>
          </p:cNvSpPr>
          <p:nvPr>
            <p:ph type="title"/>
          </p:nvPr>
        </p:nvSpPr>
        <p:spPr/>
        <p:txBody>
          <a:bodyPr/>
          <a:lstStyle/>
          <a:p>
            <a:r>
              <a:rPr lang="en-US" dirty="0"/>
              <a:t>Math adventures (MA)</a:t>
            </a:r>
            <a:r>
              <a:rPr lang="en-US" dirty="0">
                <a:sym typeface="Wingdings" panose="05000000000000000000" pitchFamily="2" charset="2"/>
              </a:rPr>
              <a:t> STEM adventures (SA)</a:t>
            </a:r>
            <a:endParaRPr lang="en-US" dirty="0"/>
          </a:p>
        </p:txBody>
      </p:sp>
      <p:sp>
        <p:nvSpPr>
          <p:cNvPr id="3" name="Content Placeholder 2">
            <a:extLst>
              <a:ext uri="{FF2B5EF4-FFF2-40B4-BE49-F238E27FC236}">
                <a16:creationId xmlns:a16="http://schemas.microsoft.com/office/drawing/2014/main" id="{DA5DA12A-1276-4024-BDAD-10BA63B56D8B}"/>
              </a:ext>
            </a:extLst>
          </p:cNvPr>
          <p:cNvSpPr>
            <a:spLocks noGrp="1"/>
          </p:cNvSpPr>
          <p:nvPr>
            <p:ph idx="1"/>
          </p:nvPr>
        </p:nvSpPr>
        <p:spPr>
          <a:xfrm>
            <a:off x="739775" y="2192694"/>
            <a:ext cx="7662864" cy="4273420"/>
          </a:xfrm>
        </p:spPr>
        <p:txBody>
          <a:bodyPr vert="horz" lIns="91440" tIns="45720" rIns="91440" bIns="45720" rtlCol="0" anchor="t">
            <a:normAutofit fontScale="92500" lnSpcReduction="20000"/>
          </a:bodyPr>
          <a:lstStyle/>
          <a:p>
            <a:r>
              <a:rPr lang="en-US" dirty="0"/>
              <a:t>In addition to math games we have some new games related to technology and science </a:t>
            </a:r>
          </a:p>
          <a:p>
            <a:r>
              <a:rPr lang="en-US" dirty="0"/>
              <a:t>Some sessions could be purely on netbooks and kids can code using different courses on Code.org</a:t>
            </a:r>
          </a:p>
          <a:p>
            <a:r>
              <a:rPr lang="en-US" dirty="0"/>
              <a:t>New STEM games:</a:t>
            </a:r>
          </a:p>
          <a:p>
            <a:pPr lvl="1"/>
            <a:r>
              <a:rPr lang="en-US" dirty="0"/>
              <a:t>Snap circuits Jr</a:t>
            </a:r>
          </a:p>
          <a:p>
            <a:pPr lvl="1"/>
            <a:r>
              <a:rPr lang="en-US" dirty="0"/>
              <a:t>Valence</a:t>
            </a:r>
          </a:p>
          <a:p>
            <a:pPr lvl="1"/>
            <a:r>
              <a:rPr lang="en-US" dirty="0"/>
              <a:t>Robot turtles</a:t>
            </a:r>
          </a:p>
          <a:p>
            <a:pPr lvl="1"/>
            <a:r>
              <a:rPr lang="en-US" dirty="0"/>
              <a:t>Code monkey Island</a:t>
            </a:r>
          </a:p>
          <a:p>
            <a:pPr lvl="1"/>
            <a:r>
              <a:rPr lang="en-US" dirty="0"/>
              <a:t>Code Master</a:t>
            </a:r>
          </a:p>
          <a:p>
            <a:r>
              <a:rPr lang="en-US" dirty="0"/>
              <a:t>Code.org</a:t>
            </a:r>
          </a:p>
          <a:p>
            <a:pPr lvl="1"/>
            <a:r>
              <a:rPr lang="en-US" dirty="0"/>
              <a:t>Hour of code - https://code.org/learn</a:t>
            </a:r>
          </a:p>
          <a:p>
            <a:pPr marL="349250" lvl="1" indent="0">
              <a:buNone/>
            </a:pPr>
            <a:endParaRPr lang="en-US" dirty="0"/>
          </a:p>
        </p:txBody>
      </p:sp>
    </p:spTree>
    <p:extLst>
      <p:ext uri="{BB962C8B-B14F-4D97-AF65-F5344CB8AC3E}">
        <p14:creationId xmlns:p14="http://schemas.microsoft.com/office/powerpoint/2010/main" val="160700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03839"/>
            <a:ext cx="7520940" cy="564477"/>
          </a:xfrm>
        </p:spPr>
        <p:txBody>
          <a:bodyPr/>
          <a:lstStyle/>
          <a:p>
            <a:r>
              <a:rPr lang="en-US" dirty="0"/>
              <a:t>How does SA work?</a:t>
            </a:r>
          </a:p>
        </p:txBody>
      </p:sp>
      <p:sp>
        <p:nvSpPr>
          <p:cNvPr id="3" name="Content Placeholder 2"/>
          <p:cNvSpPr>
            <a:spLocks noGrp="1"/>
          </p:cNvSpPr>
          <p:nvPr>
            <p:ph idx="1"/>
          </p:nvPr>
        </p:nvSpPr>
        <p:spPr>
          <a:xfrm>
            <a:off x="822960" y="1376010"/>
            <a:ext cx="7520940" cy="4816036"/>
          </a:xfrm>
        </p:spPr>
        <p:txBody>
          <a:bodyPr vert="horz" lIns="91440" tIns="45720" rIns="91440" bIns="45720" rtlCol="0" anchor="t">
            <a:normAutofit fontScale="25000" lnSpcReduction="20000"/>
          </a:bodyPr>
          <a:lstStyle/>
          <a:p>
            <a:pPr marL="0" lvl="1" indent="0" algn="just">
              <a:lnSpc>
                <a:spcPct val="120000"/>
              </a:lnSpc>
              <a:spcBef>
                <a:spcPts val="1200"/>
              </a:spcBef>
              <a:buNone/>
            </a:pPr>
            <a:r>
              <a:rPr lang="en-US" sz="9600" dirty="0">
                <a:solidFill>
                  <a:srgbClr val="FF6600"/>
                </a:solidFill>
              </a:rPr>
              <a:t>Team of volunteers for each class. </a:t>
            </a:r>
          </a:p>
          <a:p>
            <a:pPr marL="0" lvl="1" indent="0" algn="just">
              <a:lnSpc>
                <a:spcPct val="120000"/>
              </a:lnSpc>
              <a:spcBef>
                <a:spcPts val="1200"/>
              </a:spcBef>
              <a:buNone/>
            </a:pPr>
            <a:r>
              <a:rPr lang="en-US" sz="9600" dirty="0">
                <a:solidFill>
                  <a:srgbClr val="FF6600"/>
                </a:solidFill>
              </a:rPr>
              <a:t>Class coordinator.</a:t>
            </a:r>
          </a:p>
          <a:p>
            <a:pPr marL="0" lvl="1" indent="0" algn="just">
              <a:lnSpc>
                <a:spcPct val="120000"/>
              </a:lnSpc>
              <a:spcBef>
                <a:spcPts val="1200"/>
              </a:spcBef>
              <a:buNone/>
            </a:pPr>
            <a:r>
              <a:rPr lang="en-US" sz="8000" dirty="0">
                <a:solidFill>
                  <a:srgbClr val="FF6600"/>
                </a:solidFill>
              </a:rPr>
              <a:t>1.</a:t>
            </a:r>
            <a:r>
              <a:rPr lang="en-US" sz="8000" dirty="0"/>
              <a:t> </a:t>
            </a:r>
            <a:r>
              <a:rPr lang="en-US" sz="8000" dirty="0">
                <a:solidFill>
                  <a:schemeClr val="tx1"/>
                </a:solidFill>
              </a:rPr>
              <a:t>Communicates with teacher and other volunteers</a:t>
            </a:r>
          </a:p>
          <a:p>
            <a:pPr marL="0" lvl="1" indent="0" algn="just">
              <a:lnSpc>
                <a:spcPct val="120000"/>
              </a:lnSpc>
              <a:spcBef>
                <a:spcPts val="1200"/>
              </a:spcBef>
              <a:buNone/>
            </a:pPr>
            <a:r>
              <a:rPr lang="en-US" sz="8000" dirty="0">
                <a:solidFill>
                  <a:srgbClr val="FF6600"/>
                </a:solidFill>
              </a:rPr>
              <a:t>2.</a:t>
            </a:r>
            <a:r>
              <a:rPr lang="en-US" sz="8000" dirty="0"/>
              <a:t> </a:t>
            </a:r>
            <a:r>
              <a:rPr lang="en-US" sz="8000" dirty="0">
                <a:solidFill>
                  <a:srgbClr val="000000"/>
                </a:solidFill>
              </a:rPr>
              <a:t>Sets up a schedule based on the teacher’s preference</a:t>
            </a:r>
          </a:p>
          <a:p>
            <a:pPr marL="0" lvl="1" indent="0" algn="just">
              <a:lnSpc>
                <a:spcPct val="120000"/>
              </a:lnSpc>
              <a:spcBef>
                <a:spcPts val="1200"/>
              </a:spcBef>
              <a:buNone/>
            </a:pPr>
            <a:r>
              <a:rPr lang="en-US" sz="8000" dirty="0">
                <a:solidFill>
                  <a:srgbClr val="FF6600"/>
                </a:solidFill>
              </a:rPr>
              <a:t>3.</a:t>
            </a:r>
            <a:r>
              <a:rPr lang="en-US" sz="8000" dirty="0"/>
              <a:t> </a:t>
            </a:r>
            <a:r>
              <a:rPr lang="en-US" sz="8000" dirty="0">
                <a:solidFill>
                  <a:srgbClr val="000000"/>
                </a:solidFill>
              </a:rPr>
              <a:t>Sets up a calendar (volunteer availability, time, games)</a:t>
            </a:r>
          </a:p>
          <a:p>
            <a:pPr marL="0" lvl="1" indent="0" algn="just">
              <a:lnSpc>
                <a:spcPct val="120000"/>
              </a:lnSpc>
              <a:spcBef>
                <a:spcPts val="1200"/>
              </a:spcBef>
              <a:buNone/>
            </a:pPr>
            <a:r>
              <a:rPr lang="en-US" sz="8000" dirty="0">
                <a:solidFill>
                  <a:srgbClr val="FF6600"/>
                </a:solidFill>
              </a:rPr>
              <a:t>4</a:t>
            </a:r>
            <a:r>
              <a:rPr lang="en-US" sz="8000" dirty="0">
                <a:solidFill>
                  <a:srgbClr val="000000"/>
                </a:solidFill>
              </a:rPr>
              <a:t>. Checks availability of common areas and reserve the space for the school year</a:t>
            </a:r>
          </a:p>
          <a:p>
            <a:pPr marL="0" lvl="1" indent="0" algn="just">
              <a:lnSpc>
                <a:spcPct val="120000"/>
              </a:lnSpc>
              <a:spcBef>
                <a:spcPts val="1200"/>
              </a:spcBef>
              <a:buNone/>
            </a:pPr>
            <a:r>
              <a:rPr lang="en-US" sz="8000" dirty="0">
                <a:solidFill>
                  <a:srgbClr val="FF6600"/>
                </a:solidFill>
              </a:rPr>
              <a:t>5.</a:t>
            </a:r>
            <a:r>
              <a:rPr lang="en-US" sz="8000" dirty="0"/>
              <a:t> </a:t>
            </a:r>
            <a:r>
              <a:rPr lang="en-US" sz="8000" dirty="0">
                <a:solidFill>
                  <a:srgbClr val="000000"/>
                </a:solidFill>
              </a:rPr>
              <a:t>Select appropriate games from the list to align curriculum as possible. Figure out how many session will be technology related.</a:t>
            </a:r>
          </a:p>
          <a:p>
            <a:pPr marL="0" lvl="1" indent="0" algn="just">
              <a:lnSpc>
                <a:spcPct val="120000"/>
              </a:lnSpc>
              <a:spcBef>
                <a:spcPts val="1200"/>
              </a:spcBef>
              <a:buNone/>
            </a:pPr>
            <a:r>
              <a:rPr lang="en-US" sz="8000" dirty="0">
                <a:solidFill>
                  <a:srgbClr val="FF6600"/>
                </a:solidFill>
              </a:rPr>
              <a:t>6.</a:t>
            </a:r>
            <a:r>
              <a:rPr lang="en-US" sz="8000" dirty="0"/>
              <a:t> </a:t>
            </a:r>
            <a:r>
              <a:rPr lang="en-US" sz="8000" dirty="0">
                <a:solidFill>
                  <a:srgbClr val="000000"/>
                </a:solidFill>
              </a:rPr>
              <a:t>Reserves the game in the Art Room and sign the calendar on the wall (Teacher’s name, game title, SA hours) </a:t>
            </a:r>
          </a:p>
          <a:p>
            <a:pPr marL="0" lvl="1" indent="0" algn="just">
              <a:lnSpc>
                <a:spcPct val="120000"/>
              </a:lnSpc>
              <a:spcBef>
                <a:spcPts val="1200"/>
              </a:spcBef>
              <a:buNone/>
            </a:pPr>
            <a:endParaRPr lang="en-US" sz="8000"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76336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2046374"/>
            <a:ext cx="7520940" cy="4392649"/>
          </a:xfrm>
        </p:spPr>
        <p:txBody>
          <a:bodyPr>
            <a:normAutofit lnSpcReduction="10000"/>
          </a:bodyPr>
          <a:lstStyle/>
          <a:p>
            <a:pPr marL="0" lvl="1" indent="0" algn="just">
              <a:spcBef>
                <a:spcPts val="0"/>
              </a:spcBef>
              <a:buClr>
                <a:srgbClr val="F96A1B"/>
              </a:buClr>
              <a:buNone/>
            </a:pPr>
            <a:r>
              <a:rPr lang="en-US" sz="2400" b="0" dirty="0">
                <a:solidFill>
                  <a:srgbClr val="FF6600"/>
                </a:solidFill>
              </a:rPr>
              <a:t>7. </a:t>
            </a:r>
            <a:r>
              <a:rPr lang="en-US" sz="2400" dirty="0">
                <a:solidFill>
                  <a:schemeClr val="tx1"/>
                </a:solidFill>
              </a:rPr>
              <a:t>Emails reminder to the teacher and volunteers before each session to confirm game selection and confirm SA session availability (no assembly, SBA testing). Make sure to let the teacher know if netbooks are needed for the session.</a:t>
            </a:r>
          </a:p>
          <a:p>
            <a:pPr marL="0" indent="0" algn="just">
              <a:spcBef>
                <a:spcPts val="1200"/>
              </a:spcBef>
              <a:buNone/>
            </a:pPr>
            <a:r>
              <a:rPr lang="en-US" sz="2400" b="0" dirty="0">
                <a:solidFill>
                  <a:srgbClr val="FF6600"/>
                </a:solidFill>
              </a:rPr>
              <a:t>8. </a:t>
            </a:r>
            <a:r>
              <a:rPr lang="en-US" sz="2400" b="0" dirty="0">
                <a:solidFill>
                  <a:schemeClr val="tx1"/>
                </a:solidFill>
              </a:rPr>
              <a:t>Gets familiar with the game/code.</a:t>
            </a:r>
            <a:r>
              <a:rPr lang="en-US" sz="2400" dirty="0">
                <a:solidFill>
                  <a:schemeClr val="tx1"/>
                </a:solidFill>
              </a:rPr>
              <a:t>org lesson </a:t>
            </a:r>
            <a:endParaRPr lang="en-US" sz="2400" b="0" dirty="0">
              <a:solidFill>
                <a:schemeClr val="tx1"/>
              </a:solidFill>
            </a:endParaRPr>
          </a:p>
          <a:p>
            <a:pPr marL="0" indent="0" algn="just">
              <a:spcBef>
                <a:spcPts val="1200"/>
              </a:spcBef>
              <a:buNone/>
            </a:pPr>
            <a:r>
              <a:rPr lang="en-US" sz="2400" dirty="0">
                <a:solidFill>
                  <a:srgbClr val="FF6600"/>
                </a:solidFill>
              </a:rPr>
              <a:t>9.</a:t>
            </a:r>
            <a:r>
              <a:rPr lang="en-US" sz="2400" b="0" dirty="0">
                <a:solidFill>
                  <a:srgbClr val="FF6600"/>
                </a:solidFill>
              </a:rPr>
              <a:t> </a:t>
            </a:r>
            <a:r>
              <a:rPr lang="en-US" sz="2400" b="0" dirty="0">
                <a:solidFill>
                  <a:schemeClr val="tx1"/>
                </a:solidFill>
              </a:rPr>
              <a:t>Records each lesson in the online SA site with comments and tips for future coordinators </a:t>
            </a:r>
            <a:endParaRPr lang="en-US" sz="2400" dirty="0">
              <a:solidFill>
                <a:schemeClr val="tx1"/>
              </a:solidFill>
            </a:endParaRPr>
          </a:p>
          <a:p>
            <a:pPr marL="0" indent="0" algn="just">
              <a:spcBef>
                <a:spcPts val="1200"/>
              </a:spcBef>
              <a:buNone/>
            </a:pPr>
            <a:r>
              <a:rPr lang="en-US" sz="2400" dirty="0">
                <a:solidFill>
                  <a:srgbClr val="FF6600"/>
                </a:solidFill>
              </a:rPr>
              <a:t>10. </a:t>
            </a:r>
            <a:r>
              <a:rPr lang="en-US" sz="2400" dirty="0">
                <a:solidFill>
                  <a:schemeClr val="tx1"/>
                </a:solidFill>
              </a:rPr>
              <a:t>Consistency: creates a reliable team of volunteers throughout the year. If you have enough volunteers, take turns so that everyone gets equal time opportunity.</a:t>
            </a:r>
          </a:p>
        </p:txBody>
      </p:sp>
    </p:spTree>
    <p:extLst>
      <p:ext uri="{BB962C8B-B14F-4D97-AF65-F5344CB8AC3E}">
        <p14:creationId xmlns:p14="http://schemas.microsoft.com/office/powerpoint/2010/main" val="360219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run a SA session?</a:t>
            </a:r>
          </a:p>
        </p:txBody>
      </p:sp>
      <p:sp>
        <p:nvSpPr>
          <p:cNvPr id="3" name="Content Placeholder 2"/>
          <p:cNvSpPr>
            <a:spLocks noGrp="1"/>
          </p:cNvSpPr>
          <p:nvPr>
            <p:ph idx="1"/>
          </p:nvPr>
        </p:nvSpPr>
        <p:spPr>
          <a:xfrm>
            <a:off x="822960" y="2275708"/>
            <a:ext cx="7520940" cy="3881055"/>
          </a:xfrm>
        </p:spPr>
        <p:txBody>
          <a:bodyPr>
            <a:normAutofit lnSpcReduction="10000"/>
          </a:bodyPr>
          <a:lstStyle/>
          <a:p>
            <a:pPr marL="0" indent="0" algn="just">
              <a:buNone/>
            </a:pPr>
            <a:r>
              <a:rPr lang="en-US" sz="2400" b="0" dirty="0">
                <a:solidFill>
                  <a:srgbClr val="000000"/>
                </a:solidFill>
              </a:rPr>
              <a:t>Once the session has been scheduled (game, volunteers) by the coordinator, </a:t>
            </a:r>
            <a:r>
              <a:rPr lang="en-US" sz="2400" dirty="0">
                <a:solidFill>
                  <a:srgbClr val="FF6600"/>
                </a:solidFill>
              </a:rPr>
              <a:t>anybody can lead </a:t>
            </a:r>
            <a:r>
              <a:rPr lang="en-US" sz="2400" b="0" dirty="0">
                <a:solidFill>
                  <a:srgbClr val="000000"/>
                </a:solidFill>
              </a:rPr>
              <a:t>(it doesn’t have to be the coordinator)</a:t>
            </a:r>
          </a:p>
          <a:p>
            <a:pPr marL="0" indent="0" algn="just">
              <a:buNone/>
            </a:pPr>
            <a:r>
              <a:rPr lang="en-US" sz="2400" b="0" i="1" dirty="0">
                <a:solidFill>
                  <a:srgbClr val="FF6600"/>
                </a:solidFill>
              </a:rPr>
              <a:t>Set Up  	</a:t>
            </a:r>
            <a:r>
              <a:rPr lang="en-US" sz="2400" b="0" i="1" dirty="0">
                <a:solidFill>
                  <a:schemeClr val="tx1"/>
                </a:solidFill>
              </a:rPr>
              <a:t>Arrive 15 minutes before start time</a:t>
            </a:r>
          </a:p>
          <a:p>
            <a:pPr marL="0" indent="0" algn="just">
              <a:buNone/>
            </a:pPr>
            <a:r>
              <a:rPr lang="en-US" sz="2400" i="1" dirty="0">
                <a:solidFill>
                  <a:schemeClr val="tx1"/>
                </a:solidFill>
              </a:rPr>
              <a:t>              </a:t>
            </a:r>
            <a:r>
              <a:rPr lang="en-US" sz="2400" b="0" i="1" dirty="0">
                <a:solidFill>
                  <a:schemeClr val="tx1"/>
                </a:solidFill>
              </a:rPr>
              <a:t>	Set up the games in the shared space</a:t>
            </a:r>
          </a:p>
          <a:p>
            <a:pPr marL="0" indent="0" algn="just">
              <a:buNone/>
            </a:pPr>
            <a:r>
              <a:rPr lang="en-US" sz="2400" i="1" dirty="0">
                <a:solidFill>
                  <a:schemeClr val="tx1"/>
                </a:solidFill>
              </a:rPr>
              <a:t>	I</a:t>
            </a:r>
            <a:r>
              <a:rPr lang="en-US" sz="2400" b="0" i="1" dirty="0">
                <a:solidFill>
                  <a:schemeClr val="tx1"/>
                </a:solidFill>
              </a:rPr>
              <a:t>f its hands on coding then make sure are netbooks are ready to use</a:t>
            </a:r>
          </a:p>
          <a:p>
            <a:pPr marL="0" indent="0" algn="just">
              <a:buNone/>
            </a:pPr>
            <a:r>
              <a:rPr lang="en-US" sz="2400" i="1" dirty="0">
                <a:solidFill>
                  <a:srgbClr val="000000"/>
                </a:solidFill>
              </a:rPr>
              <a:t>         </a:t>
            </a:r>
            <a:r>
              <a:rPr lang="en-US" sz="2400" b="0" i="1" dirty="0">
                <a:solidFill>
                  <a:srgbClr val="000000"/>
                </a:solidFill>
              </a:rPr>
              <a:t>     Write the rules on the white board</a:t>
            </a:r>
          </a:p>
          <a:p>
            <a:pPr marL="0" indent="0"/>
            <a:endParaRPr lang="en-US" sz="2000" i="1" dirty="0">
              <a:solidFill>
                <a:srgbClr val="FF6600"/>
              </a:solidFill>
            </a:endParaRPr>
          </a:p>
          <a:p>
            <a:pPr marL="0" indent="0"/>
            <a:endParaRPr lang="en-US" sz="1800" i="1" dirty="0"/>
          </a:p>
        </p:txBody>
      </p:sp>
    </p:spTree>
    <p:extLst>
      <p:ext uri="{BB962C8B-B14F-4D97-AF65-F5344CB8AC3E}">
        <p14:creationId xmlns:p14="http://schemas.microsoft.com/office/powerpoint/2010/main" val="57957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942" y="2240426"/>
            <a:ext cx="8324842" cy="4251520"/>
          </a:xfrm>
        </p:spPr>
        <p:txBody>
          <a:bodyPr>
            <a:normAutofit fontScale="62500" lnSpcReduction="20000"/>
          </a:bodyPr>
          <a:lstStyle/>
          <a:p>
            <a:pPr marL="0" indent="0" algn="just">
              <a:buNone/>
            </a:pPr>
            <a:r>
              <a:rPr lang="en-US" sz="2900" b="0" i="1" dirty="0">
                <a:solidFill>
                  <a:srgbClr val="FF6600"/>
                </a:solidFill>
              </a:rPr>
              <a:t>Session</a:t>
            </a:r>
            <a:r>
              <a:rPr lang="en-US" sz="2900" b="0" i="1" dirty="0">
                <a:solidFill>
                  <a:srgbClr val="000000"/>
                </a:solidFill>
              </a:rPr>
              <a:t>	</a:t>
            </a:r>
            <a:r>
              <a:rPr lang="en-US" sz="2900" b="0" dirty="0">
                <a:solidFill>
                  <a:srgbClr val="000000"/>
                </a:solidFill>
              </a:rPr>
              <a:t>Bring the group to the shared space, kids sit on the floor </a:t>
            </a:r>
          </a:p>
          <a:p>
            <a:pPr marL="0" indent="0" algn="just">
              <a:buNone/>
            </a:pPr>
            <a:r>
              <a:rPr lang="en-US" sz="2900" b="0" dirty="0">
                <a:solidFill>
                  <a:srgbClr val="000000"/>
                </a:solidFill>
              </a:rPr>
              <a:t>	Introduce the team of volunteers </a:t>
            </a:r>
          </a:p>
          <a:p>
            <a:pPr marL="0" indent="0" algn="just">
              <a:buNone/>
            </a:pPr>
            <a:r>
              <a:rPr lang="en-US" sz="2900" dirty="0">
                <a:solidFill>
                  <a:srgbClr val="000000"/>
                </a:solidFill>
              </a:rPr>
              <a:t>                     Explain rules of the game </a:t>
            </a:r>
            <a:endParaRPr lang="en-US" sz="2900" b="0" dirty="0">
              <a:solidFill>
                <a:srgbClr val="000000"/>
              </a:solidFill>
            </a:endParaRPr>
          </a:p>
          <a:p>
            <a:pPr marL="0" indent="0" algn="just">
              <a:buNone/>
            </a:pPr>
            <a:r>
              <a:rPr lang="en-US" sz="2900" dirty="0">
                <a:solidFill>
                  <a:srgbClr val="000000"/>
                </a:solidFill>
              </a:rPr>
              <a:t>                     </a:t>
            </a:r>
            <a:r>
              <a:rPr lang="en-US" sz="2900" b="0" dirty="0">
                <a:solidFill>
                  <a:srgbClr val="000000"/>
                </a:solidFill>
              </a:rPr>
              <a:t>Game/coding time	   Rules are  followed</a:t>
            </a:r>
          </a:p>
          <a:p>
            <a:pPr marL="0" indent="0" algn="just">
              <a:buNone/>
            </a:pPr>
            <a:r>
              <a:rPr lang="en-US" sz="2900" dirty="0">
                <a:solidFill>
                  <a:srgbClr val="000000"/>
                </a:solidFill>
              </a:rPr>
              <a:t>                                          	   </a:t>
            </a:r>
            <a:r>
              <a:rPr lang="en-US" sz="2900" b="0" dirty="0">
                <a:solidFill>
                  <a:srgbClr val="000000"/>
                </a:solidFill>
              </a:rPr>
              <a:t>Good sportsmanship honored</a:t>
            </a:r>
          </a:p>
          <a:p>
            <a:pPr marL="0" indent="0" algn="just">
              <a:buNone/>
            </a:pPr>
            <a:r>
              <a:rPr lang="en-US" sz="2900" b="0" dirty="0">
                <a:solidFill>
                  <a:srgbClr val="000000"/>
                </a:solidFill>
              </a:rPr>
              <a:t>                     End of session	            Discussion &amp; strategies</a:t>
            </a:r>
          </a:p>
          <a:p>
            <a:pPr marL="0" indent="0" algn="just"/>
            <a:endParaRPr lang="en-US" sz="2900" b="0" i="1" dirty="0">
              <a:solidFill>
                <a:srgbClr val="000000"/>
              </a:solidFill>
            </a:endParaRPr>
          </a:p>
          <a:p>
            <a:pPr marL="0" indent="0" algn="just">
              <a:buNone/>
            </a:pPr>
            <a:r>
              <a:rPr lang="en-US" sz="2900" b="0" i="1" dirty="0">
                <a:solidFill>
                  <a:srgbClr val="FF6600"/>
                </a:solidFill>
              </a:rPr>
              <a:t>Finish</a:t>
            </a:r>
            <a:r>
              <a:rPr lang="en-US" sz="2900" b="0" i="1" dirty="0">
                <a:solidFill>
                  <a:srgbClr val="000000"/>
                </a:solidFill>
              </a:rPr>
              <a:t> 	</a:t>
            </a:r>
            <a:r>
              <a:rPr lang="en-US" sz="2900" b="1" dirty="0">
                <a:solidFill>
                  <a:srgbClr val="000000"/>
                </a:solidFill>
              </a:rPr>
              <a:t>Check each game for all parts and return to closet</a:t>
            </a:r>
          </a:p>
          <a:p>
            <a:pPr marL="0" indent="0" algn="just">
              <a:buNone/>
            </a:pPr>
            <a:r>
              <a:rPr lang="en-US" sz="2900" dirty="0">
                <a:solidFill>
                  <a:srgbClr val="000000"/>
                </a:solidFill>
              </a:rPr>
              <a:t>                </a:t>
            </a:r>
            <a:r>
              <a:rPr lang="en-US" sz="2900" b="0" dirty="0">
                <a:solidFill>
                  <a:srgbClr val="000000"/>
                </a:solidFill>
              </a:rPr>
              <a:t>Email the information to the coordinator who will record it in lesson log</a:t>
            </a:r>
          </a:p>
          <a:p>
            <a:endParaRPr lang="en-US" dirty="0"/>
          </a:p>
        </p:txBody>
      </p:sp>
    </p:spTree>
    <p:extLst>
      <p:ext uri="{BB962C8B-B14F-4D97-AF65-F5344CB8AC3E}">
        <p14:creationId xmlns:p14="http://schemas.microsoft.com/office/powerpoint/2010/main" val="31851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tips</a:t>
            </a:r>
          </a:p>
        </p:txBody>
      </p:sp>
      <p:sp>
        <p:nvSpPr>
          <p:cNvPr id="3" name="Content Placeholder 2"/>
          <p:cNvSpPr>
            <a:spLocks noGrp="1"/>
          </p:cNvSpPr>
          <p:nvPr>
            <p:ph idx="1"/>
          </p:nvPr>
        </p:nvSpPr>
        <p:spPr>
          <a:xfrm>
            <a:off x="822960" y="2240427"/>
            <a:ext cx="7520940" cy="3986902"/>
          </a:xfrm>
        </p:spPr>
        <p:txBody>
          <a:bodyPr>
            <a:normAutofit lnSpcReduction="10000"/>
          </a:bodyPr>
          <a:lstStyle/>
          <a:p>
            <a:pPr algn="just"/>
            <a:r>
              <a:rPr lang="en-US" sz="2400" b="0" i="1" dirty="0"/>
              <a:t> </a:t>
            </a:r>
            <a:r>
              <a:rPr lang="en-US" sz="2400" b="0" dirty="0"/>
              <a:t>Please, </a:t>
            </a:r>
            <a:r>
              <a:rPr lang="en-US" sz="2400" b="0" dirty="0">
                <a:solidFill>
                  <a:srgbClr val="FF6600"/>
                </a:solidFill>
              </a:rPr>
              <a:t>be on time and reliable </a:t>
            </a:r>
            <a:endParaRPr lang="en-US" sz="2400" dirty="0"/>
          </a:p>
          <a:p>
            <a:pPr algn="just"/>
            <a:r>
              <a:rPr lang="en-US" sz="2400" dirty="0"/>
              <a:t> </a:t>
            </a:r>
            <a:r>
              <a:rPr lang="en-US" sz="2400" b="0" dirty="0">
                <a:solidFill>
                  <a:srgbClr val="FF6600"/>
                </a:solidFill>
              </a:rPr>
              <a:t>Select games of </a:t>
            </a:r>
            <a:r>
              <a:rPr lang="en-US" sz="2400" b="0" i="1" dirty="0">
                <a:solidFill>
                  <a:srgbClr val="FF6600"/>
                </a:solidFill>
              </a:rPr>
              <a:t>appropriate</a:t>
            </a:r>
            <a:r>
              <a:rPr lang="en-US" sz="2400" b="0" dirty="0">
                <a:solidFill>
                  <a:srgbClr val="FF6600"/>
                </a:solidFill>
              </a:rPr>
              <a:t> skill </a:t>
            </a:r>
            <a:r>
              <a:rPr lang="en-US" sz="2400" b="0" dirty="0"/>
              <a:t>level for all of class or use self-leveling games.</a:t>
            </a:r>
          </a:p>
          <a:p>
            <a:pPr algn="just"/>
            <a:r>
              <a:rPr lang="en-US" sz="2400" b="0" dirty="0"/>
              <a:t>Emphasize </a:t>
            </a:r>
            <a:r>
              <a:rPr lang="en-US" sz="2400" b="0" dirty="0">
                <a:solidFill>
                  <a:srgbClr val="FF6600"/>
                </a:solidFill>
              </a:rPr>
              <a:t>good sportsmanship</a:t>
            </a:r>
          </a:p>
          <a:p>
            <a:pPr algn="just"/>
            <a:r>
              <a:rPr lang="en-US" sz="2400" i="1" dirty="0">
                <a:solidFill>
                  <a:srgbClr val="FF6600"/>
                </a:solidFill>
              </a:rPr>
              <a:t>S</a:t>
            </a:r>
            <a:r>
              <a:rPr lang="en-US" sz="2400" b="0" i="1" dirty="0">
                <a:solidFill>
                  <a:srgbClr val="FF6600"/>
                </a:solidFill>
              </a:rPr>
              <a:t>A is a privilege, not a right</a:t>
            </a:r>
          </a:p>
          <a:p>
            <a:pPr algn="just"/>
            <a:r>
              <a:rPr lang="en-US" sz="2400" b="0" dirty="0"/>
              <a:t>As you get to know the students, </a:t>
            </a:r>
            <a:r>
              <a:rPr lang="en-US" sz="2400" b="0" i="1" dirty="0">
                <a:solidFill>
                  <a:srgbClr val="FF6600"/>
                </a:solidFill>
              </a:rPr>
              <a:t>seating is critical</a:t>
            </a:r>
            <a:r>
              <a:rPr lang="en-US" sz="2400" b="0" dirty="0">
                <a:solidFill>
                  <a:srgbClr val="FF6600"/>
                </a:solidFill>
              </a:rPr>
              <a:t> </a:t>
            </a:r>
            <a:r>
              <a:rPr lang="en-US" sz="2400" b="0" dirty="0"/>
              <a:t>for a well behaved group. Mix up boys and girls and seat as few students to a table as possible.</a:t>
            </a:r>
          </a:p>
          <a:p>
            <a:endParaRPr lang="en-US" sz="2400" dirty="0"/>
          </a:p>
        </p:txBody>
      </p:sp>
    </p:spTree>
    <p:extLst>
      <p:ext uri="{BB962C8B-B14F-4D97-AF65-F5344CB8AC3E}">
        <p14:creationId xmlns:p14="http://schemas.microsoft.com/office/powerpoint/2010/main" val="328682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the games?</a:t>
            </a:r>
          </a:p>
        </p:txBody>
      </p:sp>
      <p:sp>
        <p:nvSpPr>
          <p:cNvPr id="3" name="Content Placeholder 2"/>
          <p:cNvSpPr>
            <a:spLocks noGrp="1"/>
          </p:cNvSpPr>
          <p:nvPr>
            <p:ph idx="1"/>
          </p:nvPr>
        </p:nvSpPr>
        <p:spPr>
          <a:xfrm>
            <a:off x="822961" y="2505043"/>
            <a:ext cx="7831112" cy="3210691"/>
          </a:xfrm>
        </p:spPr>
        <p:txBody>
          <a:bodyPr>
            <a:normAutofit fontScale="70000" lnSpcReduction="20000"/>
          </a:bodyPr>
          <a:lstStyle/>
          <a:p>
            <a:pPr marL="0" lvl="0" indent="0" algn="just">
              <a:buNone/>
            </a:pPr>
            <a:r>
              <a:rPr lang="en-US" sz="2400" b="0" dirty="0"/>
              <a:t>The math and technology games are located in the </a:t>
            </a:r>
            <a:r>
              <a:rPr lang="en-US" sz="2400" b="0" i="1" dirty="0">
                <a:solidFill>
                  <a:srgbClr val="FF6600"/>
                </a:solidFill>
              </a:rPr>
              <a:t>Art &amp; Science Room </a:t>
            </a:r>
            <a:r>
              <a:rPr lang="en-US" sz="2400" b="0" i="1" dirty="0"/>
              <a:t>(B101)</a:t>
            </a:r>
          </a:p>
          <a:p>
            <a:pPr marL="0" lvl="0" indent="0" algn="just">
              <a:buNone/>
            </a:pPr>
            <a:r>
              <a:rPr lang="en-US" sz="2400" b="0" dirty="0"/>
              <a:t>Math related games are in the same </a:t>
            </a:r>
            <a:r>
              <a:rPr lang="en-US" sz="2400" dirty="0"/>
              <a:t>closets as before.</a:t>
            </a:r>
          </a:p>
          <a:p>
            <a:pPr marL="0" lvl="0" indent="0" algn="just">
              <a:buNone/>
            </a:pPr>
            <a:r>
              <a:rPr lang="en-US" sz="2400" b="0" dirty="0"/>
              <a:t>The </a:t>
            </a:r>
            <a:r>
              <a:rPr lang="en-US" sz="2400" b="0" dirty="0">
                <a:solidFill>
                  <a:srgbClr val="F96A1B"/>
                </a:solidFill>
              </a:rPr>
              <a:t>list of games </a:t>
            </a:r>
            <a:r>
              <a:rPr lang="en-US" sz="2400" b="0" dirty="0"/>
              <a:t>is clearly posted outside each closet.</a:t>
            </a:r>
          </a:p>
          <a:p>
            <a:pPr marL="0" lvl="0" indent="0" algn="just">
              <a:buNone/>
            </a:pPr>
            <a:r>
              <a:rPr lang="en-US" sz="2400" b="0" dirty="0"/>
              <a:t>Technology games are in the top shelf next to the door on the sink side </a:t>
            </a:r>
            <a:r>
              <a:rPr lang="en-US" sz="2400" b="0" dirty="0">
                <a:sym typeface="Wingdings" panose="05000000000000000000" pitchFamily="2" charset="2"/>
              </a:rPr>
              <a:t></a:t>
            </a:r>
            <a:endParaRPr lang="en-US" sz="2400" b="0" dirty="0"/>
          </a:p>
          <a:p>
            <a:pPr marL="0" lvl="0" indent="0" algn="just">
              <a:buNone/>
            </a:pPr>
            <a:r>
              <a:rPr lang="en-US" sz="2400" dirty="0"/>
              <a:t>To </a:t>
            </a:r>
            <a:r>
              <a:rPr lang="en-US" sz="2400" dirty="0">
                <a:solidFill>
                  <a:srgbClr val="FF6600"/>
                </a:solidFill>
              </a:rPr>
              <a:t>reserve a game </a:t>
            </a:r>
            <a:r>
              <a:rPr lang="en-US" sz="2400" dirty="0"/>
              <a:t>for your session at school, use </a:t>
            </a:r>
            <a:r>
              <a:rPr lang="en-US" sz="2400" b="1" dirty="0"/>
              <a:t>the STEM calendar</a:t>
            </a:r>
            <a:r>
              <a:rPr lang="en-US" sz="2400" dirty="0"/>
              <a:t> and write teacher’s name, time of your session, which game you are reserving and how many sets.</a:t>
            </a:r>
            <a:endParaRPr lang="en-US" sz="2400" b="0" dirty="0"/>
          </a:p>
          <a:p>
            <a:pPr marL="0" lvl="0" indent="0">
              <a:buNone/>
            </a:pPr>
            <a:r>
              <a:rPr lang="en-US" sz="2000" b="0" dirty="0"/>
              <a:t> </a:t>
            </a:r>
            <a:endParaRPr lang="en-US" dirty="0"/>
          </a:p>
        </p:txBody>
      </p:sp>
    </p:spTree>
    <p:extLst>
      <p:ext uri="{BB962C8B-B14F-4D97-AF65-F5344CB8AC3E}">
        <p14:creationId xmlns:p14="http://schemas.microsoft.com/office/powerpoint/2010/main" val="3507763167"/>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494</TotalTime>
  <Words>889</Words>
  <Application>Microsoft Office PowerPoint</Application>
  <PresentationFormat>On-screen Show (4:3)</PresentationFormat>
  <Paragraphs>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Genesis</vt:lpstr>
      <vt:lpstr>STEM Adventures 2017-18</vt:lpstr>
      <vt:lpstr>What is STEM Adventures?</vt:lpstr>
      <vt:lpstr>Math adventures (MA) STEM adventures (SA)</vt:lpstr>
      <vt:lpstr>How does SA work?</vt:lpstr>
      <vt:lpstr>PowerPoint Presentation</vt:lpstr>
      <vt:lpstr>How do I run a SA session?</vt:lpstr>
      <vt:lpstr>PowerPoint Presentation</vt:lpstr>
      <vt:lpstr>Lesson tips</vt:lpstr>
      <vt:lpstr>Where are the games?</vt:lpstr>
      <vt:lpstr>Can I take a game home?</vt:lpstr>
      <vt:lpstr>What to do next?</vt:lpstr>
      <vt:lpstr>Volunteer status</vt:lpstr>
      <vt:lpstr>Last but not least</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Adventures 2012-13</dc:title>
  <dc:creator>Giovanni Marchetti</dc:creator>
  <cp:lastModifiedBy>sarada akkineni</cp:lastModifiedBy>
  <cp:revision>45</cp:revision>
  <cp:lastPrinted>2014-09-28T18:33:53Z</cp:lastPrinted>
  <dcterms:created xsi:type="dcterms:W3CDTF">2012-09-24T04:59:09Z</dcterms:created>
  <dcterms:modified xsi:type="dcterms:W3CDTF">2017-09-11T04:14:01Z</dcterms:modified>
</cp:coreProperties>
</file>